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18"/>
  </p:notesMasterIdLst>
  <p:handoutMasterIdLst>
    <p:handoutMasterId r:id="rId19"/>
  </p:handoutMasterIdLst>
  <p:sldIdLst>
    <p:sldId id="445" r:id="rId5"/>
    <p:sldId id="446" r:id="rId6"/>
    <p:sldId id="447" r:id="rId7"/>
    <p:sldId id="448" r:id="rId8"/>
    <p:sldId id="449" r:id="rId9"/>
    <p:sldId id="450" r:id="rId10"/>
    <p:sldId id="458" r:id="rId11"/>
    <p:sldId id="454" r:id="rId12"/>
    <p:sldId id="451" r:id="rId13"/>
    <p:sldId id="456" r:id="rId14"/>
    <p:sldId id="455" r:id="rId15"/>
    <p:sldId id="453" r:id="rId16"/>
    <p:sldId id="457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</p14:sldIdLst>
        </p14:section>
        <p14:section name="Process" id="{3A9ABC6D-78A5-44F6-A005-2862DC019D8E}">
          <p14:sldIdLst>
            <p14:sldId id="447"/>
            <p14:sldId id="448"/>
            <p14:sldId id="449"/>
            <p14:sldId id="450"/>
            <p14:sldId id="458"/>
          </p14:sldIdLst>
        </p14:section>
        <p14:section name="Week 1" id="{E9139E82-C24E-4DF6-BAC8-EA3831C19DD1}">
          <p14:sldIdLst>
            <p14:sldId id="454"/>
            <p14:sldId id="451"/>
            <p14:sldId id="456"/>
          </p14:sldIdLst>
        </p14:section>
        <p14:section name="Week 2" id="{ACD60801-652A-4B6B-B38C-F24E9EF9FE61}">
          <p14:sldIdLst>
            <p14:sldId id="455"/>
            <p14:sldId id="453"/>
            <p14:sldId id="45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B1D254"/>
    <a:srgbClr val="2A6EA8"/>
    <a:srgbClr val="FFFFFF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EBDD54-CE86-44C0-8C44-A5A203BC3971}" v="5" dt="2021-01-29T15:17:31.3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121" d="100"/>
          <a:sy n="121" d="100"/>
        </p:scale>
        <p:origin x="378" y="102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S3-210719, SA3#102-e,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2e/Docs/S3-210000.zip" TargetMode="External"/><Relationship Id="rId2" Type="http://schemas.openxmlformats.org/officeDocument/2006/relationships/hyperlink" Target="https://www.3gpp.org/ftp/TSG_SA/WG3_Security/TSGS3_102e/Docs/S3-210002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tohru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2e/Inbox/Drafts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Process and agenda for SA3#102-e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Chair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6F0BA-21CB-41E3-8461-7F19951AC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1 - Conference call 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4D2255-00E1-4548-AF8B-240DBB36A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TBD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D0E1EE2-E7B9-4F00-8AEC-6E41F9C4523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7604025"/>
              </p:ext>
            </p:extLst>
          </p:nvPr>
        </p:nvGraphicFramePr>
        <p:xfrm>
          <a:off x="838198" y="1825625"/>
          <a:ext cx="10515600" cy="37851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0772">
                  <a:extLst>
                    <a:ext uri="{9D8B030D-6E8A-4147-A177-3AD203B41FA5}">
                      <a16:colId xmlns:a16="http://schemas.microsoft.com/office/drawing/2014/main" val="2592006862"/>
                    </a:ext>
                  </a:extLst>
                </a:gridCol>
                <a:gridCol w="2238703">
                  <a:extLst>
                    <a:ext uri="{9D8B030D-6E8A-4147-A177-3AD203B41FA5}">
                      <a16:colId xmlns:a16="http://schemas.microsoft.com/office/drawing/2014/main" val="1128471600"/>
                    </a:ext>
                  </a:extLst>
                </a:gridCol>
                <a:gridCol w="2175642">
                  <a:extLst>
                    <a:ext uri="{9D8B030D-6E8A-4147-A177-3AD203B41FA5}">
                      <a16:colId xmlns:a16="http://schemas.microsoft.com/office/drawing/2014/main" val="1533463868"/>
                    </a:ext>
                  </a:extLst>
                </a:gridCol>
                <a:gridCol w="2219785">
                  <a:extLst>
                    <a:ext uri="{9D8B030D-6E8A-4147-A177-3AD203B41FA5}">
                      <a16:colId xmlns:a16="http://schemas.microsoft.com/office/drawing/2014/main" val="853216693"/>
                    </a:ext>
                  </a:extLst>
                </a:gridCol>
                <a:gridCol w="2310698">
                  <a:extLst>
                    <a:ext uri="{9D8B030D-6E8A-4147-A177-3AD203B41FA5}">
                      <a16:colId xmlns:a16="http://schemas.microsoft.com/office/drawing/2014/main" val="2948232054"/>
                    </a:ext>
                  </a:extLst>
                </a:gridCol>
              </a:tblGrid>
              <a:tr h="73788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 (UTC)\Day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Monday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 Jan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Tuesday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 Jan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Wednesday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 Jan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Thursday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 Jan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7718947"/>
                  </a:ext>
                </a:extLst>
              </a:tr>
              <a:tr h="44907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13:00 - 13:30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2, incoming LSes and Editorials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5.17 FS_AMFREAL_SEC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11650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5.14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FS_UC3S</a:t>
                      </a:r>
                      <a:endParaRPr lang="en-US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994835"/>
                  </a:ext>
                </a:extLst>
              </a:tr>
              <a:tr h="4490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13:30 - 14:00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4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825585"/>
                  </a:ext>
                </a:extLst>
              </a:tr>
              <a:tr h="4408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14:00 - 14:30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400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5.9 FS_5G_ProSe_Sec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Reserved for show of hands/working agreement discussions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Reserved for show of hands/working agreement discussions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888994"/>
                  </a:ext>
                </a:extLst>
              </a:tr>
              <a:tr h="46536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14:30 - 15:00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5.12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FS_eNPN_SEC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5.3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FS_UP_IP_Sec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(all topics)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1317150"/>
                  </a:ext>
                </a:extLst>
              </a:tr>
              <a:tr h="44087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15:00 </a:t>
                      </a: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i="1" dirty="0"/>
                        <a:t> 15:30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5.8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FS_eEDGE_SEC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(all topics)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9551386"/>
                  </a:ext>
                </a:extLst>
              </a:tr>
              <a:tr h="44032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15:30 </a:t>
                      </a: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i="1" dirty="0"/>
                        <a:t> 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5.16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FS_eNA_SEC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(all topics)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504588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F086BDC-C7DF-4FF1-8B66-5BE7863DF543}"/>
              </a:ext>
            </a:extLst>
          </p:cNvPr>
          <p:cNvSpPr txBox="1"/>
          <p:nvPr/>
        </p:nvSpPr>
        <p:spPr>
          <a:xfrm>
            <a:off x="1013442" y="5549572"/>
            <a:ext cx="10443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timeslot limits are not strict except the conference call start and ending times.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During the meeting week, topics will be allocated to the free slots depending on the email discussions and proposals from rapporteurs.</a:t>
            </a:r>
          </a:p>
        </p:txBody>
      </p:sp>
    </p:spTree>
    <p:extLst>
      <p:ext uri="{BB962C8B-B14F-4D97-AF65-F5344CB8AC3E}">
        <p14:creationId xmlns:p14="http://schemas.microsoft.com/office/powerpoint/2010/main" val="189902838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191028-1A74-4977-A09A-616873A4A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2 -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344352-CC1B-4635-84FF-72F78B3EEB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Admin</a:t>
            </a:r>
          </a:p>
          <a:p>
            <a:pPr lvl="1"/>
            <a:r>
              <a:rPr lang="en-US" sz="2000" dirty="0"/>
              <a:t>Agenda items: 3, 6 &amp; 7</a:t>
            </a:r>
          </a:p>
          <a:p>
            <a:r>
              <a:rPr lang="en-US" sz="2400" dirty="0"/>
              <a:t>New proposals</a:t>
            </a:r>
          </a:p>
          <a:p>
            <a:pPr lvl="1"/>
            <a:r>
              <a:rPr lang="en-US" sz="2000" dirty="0"/>
              <a:t>Agenda items: 4.22 &amp; 5.21</a:t>
            </a:r>
          </a:p>
          <a:p>
            <a:r>
              <a:rPr lang="en-US" sz="2400" dirty="0"/>
              <a:t>All normative items</a:t>
            </a:r>
          </a:p>
          <a:p>
            <a:pPr lvl="1"/>
            <a:r>
              <a:rPr lang="en-US" sz="2000" dirty="0"/>
              <a:t>Work items: 4.1 to 4.21</a:t>
            </a:r>
          </a:p>
          <a:p>
            <a:r>
              <a:rPr lang="en-US" sz="2400" dirty="0"/>
              <a:t>Rel-17 study items: </a:t>
            </a:r>
          </a:p>
          <a:p>
            <a:pPr lvl="1"/>
            <a:r>
              <a:rPr lang="en-US" sz="2000" dirty="0"/>
              <a:t>Study items: 5.1, 5.2, 5.4, 5.5 and 5.6</a:t>
            </a:r>
          </a:p>
          <a:p>
            <a:r>
              <a:rPr lang="en-US" sz="2400" dirty="0"/>
              <a:t>Other areas</a:t>
            </a:r>
          </a:p>
          <a:p>
            <a:pPr lvl="1"/>
            <a:r>
              <a:rPr lang="en-US" sz="2000" dirty="0"/>
              <a:t>4.23 and 5.22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2D3115-4BA7-4447-A03E-EAE2E4FB7F64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Email approval for Week 2 output will take place after the meeting. The deadlines will be provided during Week 2.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44414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12D19-846B-4C1A-AE1B-F7F0B5574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2- Deadlines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D492CDC-849B-46C9-9AC7-3238B40D1B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6568968"/>
              </p:ext>
            </p:extLst>
          </p:nvPr>
        </p:nvGraphicFramePr>
        <p:xfrm>
          <a:off x="838200" y="1825624"/>
          <a:ext cx="10515600" cy="43057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148103612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04355428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51943005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370171787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597579317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4027621878"/>
                    </a:ext>
                  </a:extLst>
                </a:gridCol>
              </a:tblGrid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Time (UTC)\Date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25 Jan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26 Jan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27 Jan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28 Jan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29 Jan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903917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8:00-9:00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Start of Week 2 of e-meeting at 8:00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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b="1" kern="1200" dirty="0">
                        <a:solidFill>
                          <a:srgbClr val="FF66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1564599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9:00-10:00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8789174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10:00-11:00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1" dirty="0">
                        <a:solidFill>
                          <a:srgbClr val="FF66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W1O – available at 11:00</a:t>
                      </a:r>
                    </a:p>
                    <a:p>
                      <a:pPr algn="ctr"/>
                      <a:r>
                        <a:rPr lang="en-US" sz="1200" dirty="0"/>
                        <a:t>W2 - 1</a:t>
                      </a:r>
                      <a:r>
                        <a:rPr lang="en-US" sz="1200" baseline="30000" dirty="0"/>
                        <a:t>st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W1O– last comm. at 11:00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W2 - 2</a:t>
                      </a:r>
                      <a:r>
                        <a:rPr lang="en-US" sz="1200" baseline="30000" dirty="0"/>
                        <a:t>nd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W2 - 3</a:t>
                      </a:r>
                      <a:r>
                        <a:rPr lang="en-US" sz="1200" baseline="30000" dirty="0"/>
                        <a:t>rd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W2 - Last challenge deadline at 11:00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3683663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11:00-12:00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W2 - Rapporteurs to announce final status at 12:00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3998509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12:00-13:00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955374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13:00-14:00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Conf call W2/D1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Conf call W2/D3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47082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14:00-15:00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Conf call W2/D2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Conf call W2/D4</a:t>
                      </a:r>
                    </a:p>
                    <a:p>
                      <a:pPr algn="ctr"/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W1O – last rev. at 17:00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rgbClr val="FF6600"/>
                          </a:solidFill>
                          <a:latin typeface="+mn-lt"/>
                          <a:ea typeface="+mn-ea"/>
                          <a:cs typeface="+mn-cs"/>
                        </a:rPr>
                        <a:t>Portal opens again</a:t>
                      </a:r>
                    </a:p>
                    <a:p>
                      <a:pPr algn="ctr"/>
                      <a:r>
                        <a:rPr lang="en-US" sz="1200" dirty="0"/>
                        <a:t>W2 - Last revision at 17:00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End of e-meeting at 15:00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194156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15:00-16:00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Portal closes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W2 - Objections latest at 16:00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59665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0B9AA4AB-032F-445D-BA88-9F7004225E20}"/>
              </a:ext>
            </a:extLst>
          </p:cNvPr>
          <p:cNvSpPr txBox="1"/>
          <p:nvPr/>
        </p:nvSpPr>
        <p:spPr>
          <a:xfrm>
            <a:off x="6096000" y="945931"/>
            <a:ext cx="2585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6600"/>
                </a:solidFill>
              </a:rPr>
              <a:t>W1O = Week 1 Output</a:t>
            </a:r>
          </a:p>
        </p:txBody>
      </p:sp>
    </p:spTree>
    <p:extLst>
      <p:ext uri="{BB962C8B-B14F-4D97-AF65-F5344CB8AC3E}">
        <p14:creationId xmlns:p14="http://schemas.microsoft.com/office/powerpoint/2010/main" val="675456698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6F0BA-21CB-41E3-8461-7F19951AC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2 - Conference call 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4D2255-00E1-4548-AF8B-240DBB36A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TBD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8145F435-C2C8-4798-B2A8-739440677E0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6948717"/>
              </p:ext>
            </p:extLst>
          </p:nvPr>
        </p:nvGraphicFramePr>
        <p:xfrm>
          <a:off x="838198" y="1825625"/>
          <a:ext cx="10515600" cy="34762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0772">
                  <a:extLst>
                    <a:ext uri="{9D8B030D-6E8A-4147-A177-3AD203B41FA5}">
                      <a16:colId xmlns:a16="http://schemas.microsoft.com/office/drawing/2014/main" val="2592006862"/>
                    </a:ext>
                  </a:extLst>
                </a:gridCol>
                <a:gridCol w="2238703">
                  <a:extLst>
                    <a:ext uri="{9D8B030D-6E8A-4147-A177-3AD203B41FA5}">
                      <a16:colId xmlns:a16="http://schemas.microsoft.com/office/drawing/2014/main" val="1128471600"/>
                    </a:ext>
                  </a:extLst>
                </a:gridCol>
                <a:gridCol w="2175642">
                  <a:extLst>
                    <a:ext uri="{9D8B030D-6E8A-4147-A177-3AD203B41FA5}">
                      <a16:colId xmlns:a16="http://schemas.microsoft.com/office/drawing/2014/main" val="1533463868"/>
                    </a:ext>
                  </a:extLst>
                </a:gridCol>
                <a:gridCol w="2219785">
                  <a:extLst>
                    <a:ext uri="{9D8B030D-6E8A-4147-A177-3AD203B41FA5}">
                      <a16:colId xmlns:a16="http://schemas.microsoft.com/office/drawing/2014/main" val="853216693"/>
                    </a:ext>
                  </a:extLst>
                </a:gridCol>
                <a:gridCol w="2310698">
                  <a:extLst>
                    <a:ext uri="{9D8B030D-6E8A-4147-A177-3AD203B41FA5}">
                      <a16:colId xmlns:a16="http://schemas.microsoft.com/office/drawing/2014/main" val="2948232054"/>
                    </a:ext>
                  </a:extLst>
                </a:gridCol>
              </a:tblGrid>
              <a:tr h="73788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 (UTC)\Day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Monday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 Jan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Tuesday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26 Jan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Wednesday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 Jan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Thursday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28 </a:t>
                      </a: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Jan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7718947"/>
                  </a:ext>
                </a:extLst>
              </a:tr>
              <a:tr h="4491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13:00 - 13:30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3 &amp; 4.1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5.6: FS_5GC_SEC_ARPF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116508"/>
                  </a:ext>
                </a:extLst>
              </a:tr>
              <a:tr h="4490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13:30 - 14:00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3 &amp; 4.1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4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5.21 &amp; 4.1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825585"/>
                  </a:ext>
                </a:extLst>
              </a:tr>
              <a:tr h="4408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14:00 - 14:30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4.23: </a:t>
                      </a:r>
                      <a:r>
                        <a:rPr lang="en-US" sz="1400" dirty="0" err="1"/>
                        <a:t>kausf</a:t>
                      </a:r>
                      <a:r>
                        <a:rPr lang="en-US" sz="1400" dirty="0"/>
                        <a:t> group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4.22 &amp; 5.21: New WIs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Reserved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/>
                        <a:t>Reserved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888994"/>
                  </a:ext>
                </a:extLst>
              </a:tr>
              <a:tr h="46536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14:30 - 15:00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Wrap-up for Week 1 (if no other topics)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5.12 (&amp; 3 &amp; 4.1 if time allows)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Week 1 open documents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/>
                        <a:t>Reserved</a:t>
                      </a:r>
                      <a:endParaRPr lang="en-US" sz="14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1317150"/>
                  </a:ext>
                </a:extLst>
              </a:tr>
              <a:tr h="44087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15:00 - 15:30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5.1: FS_5GFBS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&amp; admin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9551386"/>
                  </a:ext>
                </a:extLst>
              </a:tr>
              <a:tr h="44032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15:30 - 16:00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5.5: FS_AUTH_ENH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&amp; admin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504588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000C1C4-6AB5-4D69-8338-BE2D5631A093}"/>
              </a:ext>
            </a:extLst>
          </p:cNvPr>
          <p:cNvSpPr txBox="1"/>
          <p:nvPr/>
        </p:nvSpPr>
        <p:spPr>
          <a:xfrm>
            <a:off x="1005277" y="5446818"/>
            <a:ext cx="10443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timeslot limits are not strict except the conference call start and ending times.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During the meeting week, topics will be allocated to the free slots depending on the email discussions and proposals from rapporteurs.</a:t>
            </a:r>
          </a:p>
        </p:txBody>
      </p:sp>
    </p:spTree>
    <p:extLst>
      <p:ext uri="{BB962C8B-B14F-4D97-AF65-F5344CB8AC3E}">
        <p14:creationId xmlns:p14="http://schemas.microsoft.com/office/powerpoint/2010/main" val="6294597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dirty="0"/>
          </a:p>
          <a:p>
            <a:r>
              <a:rPr lang="sv-SE" dirty="0"/>
              <a:t>Process</a:t>
            </a:r>
          </a:p>
          <a:p>
            <a:pPr lvl="1"/>
            <a:r>
              <a:rPr lang="sv-SE" dirty="0"/>
              <a:t>General</a:t>
            </a:r>
          </a:p>
          <a:p>
            <a:pPr lvl="1"/>
            <a:r>
              <a:rPr lang="sv-SE" dirty="0"/>
              <a:t>Email rules</a:t>
            </a:r>
          </a:p>
          <a:p>
            <a:pPr lvl="1"/>
            <a:r>
              <a:rPr lang="sv-SE" dirty="0"/>
              <a:t>Drafting</a:t>
            </a:r>
          </a:p>
          <a:p>
            <a:pPr lvl="1"/>
            <a:r>
              <a:rPr lang="sv-SE" dirty="0"/>
              <a:t>Decision making</a:t>
            </a:r>
          </a:p>
          <a:p>
            <a:pPr lvl="1"/>
            <a:r>
              <a:rPr lang="sv-SE" dirty="0"/>
              <a:t>Discussion monitoring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09D2C8-1478-4FB1-8637-362ED8F2EA92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sv-SE" dirty="0"/>
          </a:p>
          <a:p>
            <a:r>
              <a:rPr lang="sv-SE" dirty="0"/>
              <a:t>Week 1</a:t>
            </a:r>
          </a:p>
          <a:p>
            <a:pPr lvl="1"/>
            <a:r>
              <a:rPr lang="sv-SE" dirty="0"/>
              <a:t>Scope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schedule (if any)</a:t>
            </a:r>
          </a:p>
          <a:p>
            <a:endParaRPr lang="sv-SE" dirty="0"/>
          </a:p>
          <a:p>
            <a:r>
              <a:rPr lang="sv-SE" dirty="0"/>
              <a:t>Week 2</a:t>
            </a:r>
          </a:p>
          <a:p>
            <a:pPr lvl="1"/>
            <a:r>
              <a:rPr lang="sv-SE" dirty="0"/>
              <a:t>Scope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schedule (if any)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E42FD-EB58-48CE-B939-0CB2C23CE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D7C9B9-67B1-4FD4-97D0-D40C3B4EE7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Process document: </a:t>
            </a:r>
          </a:p>
          <a:p>
            <a:pPr lvl="1"/>
            <a:r>
              <a:rPr lang="en-US" dirty="0">
                <a:hlinkClick r:id="rId2"/>
              </a:rPr>
              <a:t>https://www.3gpp.org/ftp/TSG_SA/WG3_Security/TSGS3_102e/Docs/S3-210002.zip</a:t>
            </a:r>
            <a:r>
              <a:rPr lang="en-US" dirty="0"/>
              <a:t>  </a:t>
            </a:r>
            <a:endParaRPr lang="en-US" dirty="0">
              <a:highlight>
                <a:srgbClr val="FFFF00"/>
              </a:highlight>
            </a:endParaRPr>
          </a:p>
          <a:p>
            <a:r>
              <a:rPr lang="en-US" dirty="0"/>
              <a:t>Agenda:</a:t>
            </a:r>
          </a:p>
          <a:p>
            <a:pPr lvl="1"/>
            <a:r>
              <a:rPr lang="en-US" dirty="0">
                <a:hlinkClick r:id="rId3"/>
              </a:rPr>
              <a:t>https://www.3gpp.org/ftp/TSG_SA/WG3_Security/TSGS3_102e/Docs/S3-210000.zip</a:t>
            </a:r>
            <a:r>
              <a:rPr lang="en-US" dirty="0"/>
              <a:t>  </a:t>
            </a:r>
          </a:p>
          <a:p>
            <a:r>
              <a:rPr lang="en-US" dirty="0"/>
              <a:t>Conference call: </a:t>
            </a:r>
          </a:p>
          <a:p>
            <a:pPr lvl="1"/>
            <a:r>
              <a:rPr lang="en-US" dirty="0"/>
              <a:t>To be scheduled daily depending on needs 13:00-15:00/14:00-16:00 UTC</a:t>
            </a:r>
          </a:p>
          <a:p>
            <a:pPr lvl="1"/>
            <a:r>
              <a:rPr lang="en-US" dirty="0"/>
              <a:t>Conference calls topics are collected in this document</a:t>
            </a:r>
            <a:endParaRPr lang="en-GB" dirty="0"/>
          </a:p>
          <a:p>
            <a:pPr lvl="1"/>
            <a:r>
              <a:rPr lang="sv-SE" dirty="0"/>
              <a:t>GoToMeeting in combination with </a:t>
            </a:r>
            <a:r>
              <a:rPr lang="sv-SE" dirty="0">
                <a:hlinkClick r:id="rId4"/>
              </a:rPr>
              <a:t>TOHRU</a:t>
            </a:r>
            <a:r>
              <a:rPr lang="sv-SE" dirty="0"/>
              <a:t> for hand raising with meeting ID ”3GPP-SA3#102e”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034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0CDB2E-1EF1-4901-94D7-484E2BF6D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Email rules (1/2)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DF6E8F-8CF2-4FCA-A576-AC39B653BE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Final status: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[SA3#102-e][AI#] Final status</a:t>
            </a:r>
            <a:r>
              <a:rPr lang="en-US" dirty="0"/>
              <a:t>" as subject line (only by rapporteurs)</a:t>
            </a:r>
            <a:endParaRPr lang="sv-SE" dirty="0"/>
          </a:p>
          <a:p>
            <a:pPr lvl="0"/>
            <a:r>
              <a:rPr lang="en-US" dirty="0"/>
              <a:t>Comment thread: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[SA3#102-e][AI#&lt;,group name if applicable&gt;][S3-21wxyz] &lt;exact Tdoc title&gt;</a:t>
            </a:r>
            <a:r>
              <a:rPr lang="en-US" dirty="0"/>
              <a:t>" as subject line </a:t>
            </a:r>
            <a:endParaRPr lang="sv-SE" dirty="0"/>
          </a:p>
          <a:p>
            <a:pPr lvl="0"/>
            <a:r>
              <a:rPr lang="en-US" dirty="0"/>
              <a:t>Preliminary decision: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[SA3#102-e][AI#] Preliminary decisions</a:t>
            </a:r>
            <a:r>
              <a:rPr lang="en-US" dirty="0"/>
              <a:t>" as subject line (only by the leadership)</a:t>
            </a:r>
            <a:endParaRPr lang="sv-SE" dirty="0"/>
          </a:p>
          <a:p>
            <a:r>
              <a:rPr lang="sv-SE" dirty="0"/>
              <a:t>Direct requests to the SA3 leadership:</a:t>
            </a:r>
          </a:p>
          <a:p>
            <a:pPr lvl="1"/>
            <a:r>
              <a:rPr lang="en-GB" b="1" dirty="0"/>
              <a:t>"[SA3#102-e][admin] …</a:t>
            </a:r>
            <a:r>
              <a:rPr lang="en-US" dirty="0"/>
              <a:t> " as subject line</a:t>
            </a:r>
            <a:endParaRPr lang="sv-SE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36934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198F80-B7F5-4686-AFB8-87A0CC7E7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ACB4DB-0794-490B-9AE4-76A7B5A291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Drafts folder:</a:t>
            </a:r>
          </a:p>
          <a:p>
            <a:pPr lvl="1"/>
            <a:r>
              <a:rPr lang="sv-SE" dirty="0">
                <a:hlinkClick r:id="rId2"/>
              </a:rPr>
              <a:t>https://www.3gpp.org/ftp/tsg_sa/WG3_Security/TSGS3_102e/Inbox/Drafts</a:t>
            </a:r>
            <a:r>
              <a:rPr lang="sv-SE" dirty="0"/>
              <a:t> </a:t>
            </a:r>
          </a:p>
          <a:p>
            <a:r>
              <a:rPr lang="en-US" dirty="0"/>
              <a:t>Filename convention for revisions: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draft_S3-21wxyz-r#</a:t>
            </a:r>
            <a:r>
              <a:rPr lang="en-US" dirty="0"/>
              <a:t>"</a:t>
            </a:r>
          </a:p>
          <a:p>
            <a:r>
              <a:rPr lang="en-US" dirty="0"/>
              <a:t>Merges:</a:t>
            </a:r>
          </a:p>
          <a:p>
            <a:pPr lvl="1"/>
            <a:r>
              <a:rPr lang="en-US" dirty="0"/>
              <a:t>Authors are to explicitly announce the merge and close the discussion on their merged documents’ threads</a:t>
            </a:r>
          </a:p>
          <a:p>
            <a:pPr lvl="1"/>
            <a:r>
              <a:rPr lang="en-US" dirty="0"/>
              <a:t>Discussion and drafting is to be continued on the baseline document thread  </a:t>
            </a:r>
          </a:p>
          <a:p>
            <a:r>
              <a:rPr lang="en-US" dirty="0"/>
              <a:t>Mirrors:</a:t>
            </a:r>
          </a:p>
          <a:p>
            <a:pPr lvl="1"/>
            <a:r>
              <a:rPr lang="en-US" dirty="0"/>
              <a:t>Focus the discussion on the changes in the main CR (cat-F) thread not the mirrors (cat-A)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76655165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25A00-1512-45B8-9919-3795539A6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making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83912-0650-46C8-9579-08F2D454EA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Positions:</a:t>
            </a:r>
          </a:p>
          <a:p>
            <a:pPr lvl="1"/>
            <a:r>
              <a:rPr lang="en-US" sz="1800" dirty="0"/>
              <a:t>Positions (especially support/objection/objection withdrawal) are to be explicitly stated on the target contribution thread preferably at the beginning of the email. Below is an example of the scenarios to avoid: </a:t>
            </a:r>
          </a:p>
          <a:p>
            <a:pPr lvl="2"/>
            <a:r>
              <a:rPr lang="en-US" sz="1600" dirty="0"/>
              <a:t>Company X sends email stating objection to the contribution</a:t>
            </a:r>
          </a:p>
          <a:p>
            <a:pPr lvl="2"/>
            <a:r>
              <a:rPr lang="en-US" sz="1600" dirty="0"/>
              <a:t>Later, on the same thread Company Y sends email stating support of Company X (Company Y here should in addition state explicitly their objection to the contribution)</a:t>
            </a:r>
          </a:p>
          <a:p>
            <a:pPr lvl="1"/>
            <a:r>
              <a:rPr lang="en-US" sz="1800" dirty="0"/>
              <a:t>Objections are to be raised before the provided deadlines to allow time for discussion and compromise</a:t>
            </a:r>
          </a:p>
          <a:p>
            <a:r>
              <a:rPr lang="en-US" sz="2000" dirty="0"/>
              <a:t>Automatic decisions:</a:t>
            </a:r>
          </a:p>
          <a:p>
            <a:pPr lvl="1"/>
            <a:r>
              <a:rPr lang="en-US" sz="1800" dirty="0"/>
              <a:t>Unchallenged documents are automatically approved by the last challenge deadline or, in case of preliminary decisions, the following day’s challenge deadline</a:t>
            </a:r>
          </a:p>
          <a:p>
            <a:pPr lvl="1"/>
            <a:r>
              <a:rPr lang="en-US" sz="1800" dirty="0"/>
              <a:t>Challenged documents are to be noted by the last challenge deadline unless all objections have been withdrawn</a:t>
            </a:r>
          </a:p>
          <a:p>
            <a:pPr lvl="1"/>
            <a:r>
              <a:rPr lang="en-US" sz="1800" dirty="0"/>
              <a:t>Objections to a cat-F CR applies automatically to all the mirrors, i.e., cat-A if any. Objections on any mirrors (ex. revised into cat-F) must be explicitly withdrawn.</a:t>
            </a:r>
          </a:p>
        </p:txBody>
      </p:sp>
    </p:spTree>
    <p:extLst>
      <p:ext uri="{BB962C8B-B14F-4D97-AF65-F5344CB8AC3E}">
        <p14:creationId xmlns:p14="http://schemas.microsoft.com/office/powerpoint/2010/main" val="131543559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5831A-B6BE-4B9A-859A-62FF4D965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monitoring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6B210-F191-42C1-89C9-E75DF8C415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515599" cy="2194583"/>
          </a:xfrm>
        </p:spPr>
        <p:txBody>
          <a:bodyPr/>
          <a:lstStyle/>
          <a:p>
            <a:r>
              <a:rPr lang="en-US" sz="2400" dirty="0"/>
              <a:t>The SA3 leadership will monitor the email discussions to keep a track record of disagreements and for the note taking. The agenda items will be split among the leadership members as shown in the table below.</a:t>
            </a:r>
          </a:p>
          <a:p>
            <a:r>
              <a:rPr lang="en-US" sz="2400" dirty="0"/>
              <a:t>MCC will continuously provide feedback on the documents directly to the authors, over the admin channel or in the corresponding email thread. So please pay attention to such feedback.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247F1E3-0472-437F-8F9E-1D7CAC0EA7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57659"/>
              </p:ext>
            </p:extLst>
          </p:nvPr>
        </p:nvGraphicFramePr>
        <p:xfrm>
          <a:off x="1157013" y="4337853"/>
          <a:ext cx="10036503" cy="175260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637421">
                  <a:extLst>
                    <a:ext uri="{9D8B030D-6E8A-4147-A177-3AD203B41FA5}">
                      <a16:colId xmlns:a16="http://schemas.microsoft.com/office/drawing/2014/main" val="2050855342"/>
                    </a:ext>
                  </a:extLst>
                </a:gridCol>
                <a:gridCol w="8399082">
                  <a:extLst>
                    <a:ext uri="{9D8B030D-6E8A-4147-A177-3AD203B41FA5}">
                      <a16:colId xmlns:a16="http://schemas.microsoft.com/office/drawing/2014/main" val="1180144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Who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Agenda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3587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VC (MQ)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4.2, 4.5, 4.12, 4.13, 4.15, 4.16, 4.17, 4.18, 5.2, 5.4, 5.5, 5.6, 5.14, 5.16, 5.19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18955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VC (RR)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4.4, 4.6, 4.7, 4.9, 4.10, 4.11, 4.19, 4.20, 4.21, 5.1, 5.3, 5.7, 5.10, 5.11, 5.13, 5.15, 5.17, 5.18, 5.20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754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 (NB)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Remaining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29050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130832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F6725-D6B0-46A7-A181-BE221D05E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1 -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3D5B03-8EB3-4E57-AAA8-40D3B622B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Admin</a:t>
            </a:r>
          </a:p>
          <a:p>
            <a:pPr lvl="1"/>
            <a:r>
              <a:rPr lang="en-US" dirty="0"/>
              <a:t>Agenda items 1 &amp; 2</a:t>
            </a:r>
          </a:p>
          <a:p>
            <a:r>
              <a:rPr lang="en-US" dirty="0"/>
              <a:t>Rel-17 study items: </a:t>
            </a:r>
          </a:p>
          <a:p>
            <a:pPr lvl="1"/>
            <a:r>
              <a:rPr lang="en-US" dirty="0"/>
              <a:t>Study items: 5.7 to 5.20 and 5.3</a:t>
            </a:r>
          </a:p>
          <a:p>
            <a:pPr lvl="1"/>
            <a:r>
              <a:rPr lang="en-US" dirty="0"/>
              <a:t>The excluded study items 5.1, 5.2, 5.4, 5.5 and 5.6 will be covered in Week 2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1E9A9B-5EBE-4CA7-A8EA-85E20ADBDD7C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If needed, we will allow discussions on SA2 LSes and related documents to continue during Week 2 as well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Email approval for Week 1 output will take place during Week 2. The deadlines are shown in slide 12</a:t>
            </a:r>
          </a:p>
        </p:txBody>
      </p:sp>
    </p:spTree>
    <p:extLst>
      <p:ext uri="{BB962C8B-B14F-4D97-AF65-F5344CB8AC3E}">
        <p14:creationId xmlns:p14="http://schemas.microsoft.com/office/powerpoint/2010/main" val="184725722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12D19-846B-4C1A-AE1B-F7F0B5574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1- Deadlines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D492CDC-849B-46C9-9AC7-3238B40D1B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8189439"/>
              </p:ext>
            </p:extLst>
          </p:nvPr>
        </p:nvGraphicFramePr>
        <p:xfrm>
          <a:off x="838200" y="1825624"/>
          <a:ext cx="10515600" cy="40999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148103612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04355428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51943005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370171787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597579317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4027621878"/>
                    </a:ext>
                  </a:extLst>
                </a:gridCol>
              </a:tblGrid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Time (UTC)\Day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18 Jan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19 Jan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20 Jan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21 Jan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22 Jan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903917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8:00-9:00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Start of e-meeting at 8:00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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1564599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9:00-10:00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8789174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10:00-11:00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W1 - 1</a:t>
                      </a:r>
                      <a:r>
                        <a:rPr lang="en-US" sz="1200" baseline="30000" dirty="0"/>
                        <a:t>st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W1 - 2</a:t>
                      </a:r>
                      <a:r>
                        <a:rPr lang="en-US" sz="1200" baseline="30000" dirty="0"/>
                        <a:t>nd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W1 - 3</a:t>
                      </a:r>
                      <a:r>
                        <a:rPr lang="en-US" sz="1200" baseline="30000" dirty="0"/>
                        <a:t>rd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Last challenge deadline at 11:00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3683663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11:00-12:00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Rapporteurs to announce final status at 12:00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3998509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12:00-13:00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955374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13:00-14:00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Conf call W1/D1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Conf call W1/D3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47082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14:00-15:00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Conf call W1/D2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Conf call W1/D4</a:t>
                      </a:r>
                    </a:p>
                    <a:p>
                      <a:pPr algn="ctr"/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Portal opens</a:t>
                      </a:r>
                    </a:p>
                    <a:p>
                      <a:pPr algn="ctr"/>
                      <a:r>
                        <a:rPr lang="en-US" sz="1200" dirty="0"/>
                        <a:t>W1 - Last revision at 17:00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End of Week 1 of e-meeting at 15:00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194156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15:00-16:00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Objections latest at 16:00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596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212578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f8fe64598aa6a98ba2c48ba916b1a26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8d6530949a8052906682361df69ab2cb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82BD09B-7BC0-429F-A74D-1CED2054BAF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55F77A5-4F6E-409A-9892-DDAE0DE76F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AE2EAA4-7395-4C52-9C43-852F1C5982D0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1382</Words>
  <Application>Microsoft Office PowerPoint</Application>
  <PresentationFormat>Widescreen</PresentationFormat>
  <Paragraphs>233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Wingdings</vt:lpstr>
      <vt:lpstr>Office Theme</vt:lpstr>
      <vt:lpstr>Process and agenda for SA3#102-e</vt:lpstr>
      <vt:lpstr>Outline</vt:lpstr>
      <vt:lpstr>General</vt:lpstr>
      <vt:lpstr>Email rules (1/2)</vt:lpstr>
      <vt:lpstr>Drafting</vt:lpstr>
      <vt:lpstr>Decision making</vt:lpstr>
      <vt:lpstr>Discussion monitoring</vt:lpstr>
      <vt:lpstr>Week 1 - Scope</vt:lpstr>
      <vt:lpstr>Week 1- Deadlines</vt:lpstr>
      <vt:lpstr>Week 1 - Conference call agenda</vt:lpstr>
      <vt:lpstr>Week 2 - Scope</vt:lpstr>
      <vt:lpstr>Week 2- Deadlines</vt:lpstr>
      <vt:lpstr>Week 2 - Conference call agenda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2021-01-29T15:17:35Z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